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7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8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34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2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3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1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9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9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9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D3F-DD70-46B7-9F6E-06F8C3997CA9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884AFB-C4D5-4B4A-8D78-A603864FB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«Счастье -Это быть с природой, видеть ее и говорить с ней»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Л. Н.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62789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994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val="162467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Загрязнение природы отходами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8"/>
            <a:ext cx="12191999" cy="5368834"/>
          </a:xfrm>
        </p:spPr>
      </p:pic>
    </p:spTree>
    <p:extLst>
      <p:ext uri="{BB962C8B-B14F-4D97-AF65-F5344CB8AC3E}">
        <p14:creationId xmlns:p14="http://schemas.microsoft.com/office/powerpoint/2010/main" val="126364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Пожары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35"/>
            <a:ext cx="12192000" cy="5603966"/>
          </a:xfrm>
        </p:spPr>
      </p:pic>
    </p:spTree>
    <p:extLst>
      <p:ext uri="{BB962C8B-B14F-4D97-AF65-F5344CB8AC3E}">
        <p14:creationId xmlns:p14="http://schemas.microsoft.com/office/powerpoint/2010/main" val="184240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Вырубка лесов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097"/>
            <a:ext cx="12191999" cy="5590903"/>
          </a:xfrm>
        </p:spPr>
      </p:pic>
    </p:spTree>
    <p:extLst>
      <p:ext uri="{BB962C8B-B14F-4D97-AF65-F5344CB8AC3E}">
        <p14:creationId xmlns:p14="http://schemas.microsoft.com/office/powerpoint/2010/main" val="184137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Высыхание водоёмов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0859"/>
            <a:ext cx="12192001" cy="5347142"/>
          </a:xfrm>
        </p:spPr>
      </p:pic>
    </p:spTree>
    <p:extLst>
      <p:ext uri="{BB962C8B-B14F-4D97-AF65-F5344CB8AC3E}">
        <p14:creationId xmlns:p14="http://schemas.microsoft.com/office/powerpoint/2010/main" val="337632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Истребление цветов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349"/>
            <a:ext cx="12192000" cy="5538651"/>
          </a:xfrm>
        </p:spPr>
      </p:pic>
    </p:spTree>
    <p:extLst>
      <p:ext uri="{BB962C8B-B14F-4D97-AF65-F5344CB8AC3E}">
        <p14:creationId xmlns:p14="http://schemas.microsoft.com/office/powerpoint/2010/main" val="68054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017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Загрязнение воздуха дымом и выхлопными газами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774"/>
            <a:ext cx="12192000" cy="5188226"/>
          </a:xfrm>
        </p:spPr>
      </p:pic>
    </p:spTree>
    <p:extLst>
      <p:ext uri="{BB962C8B-B14F-4D97-AF65-F5344CB8AC3E}">
        <p14:creationId xmlns:p14="http://schemas.microsoft.com/office/powerpoint/2010/main" val="395424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00898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54324"/>
              </p:ext>
            </p:extLst>
          </p:nvPr>
        </p:nvGraphicFramePr>
        <p:xfrm>
          <a:off x="677861" y="357810"/>
          <a:ext cx="11070190" cy="6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5095">
                  <a:extLst>
                    <a:ext uri="{9D8B030D-6E8A-4147-A177-3AD203B41FA5}">
                      <a16:colId xmlns:a16="http://schemas.microsoft.com/office/drawing/2014/main" val="222457140"/>
                    </a:ext>
                  </a:extLst>
                </a:gridCol>
                <a:gridCol w="5535095">
                  <a:extLst>
                    <a:ext uri="{9D8B030D-6E8A-4147-A177-3AD203B41FA5}">
                      <a16:colId xmlns:a16="http://schemas.microsoft.com/office/drawing/2014/main" val="3802283740"/>
                    </a:ext>
                  </a:extLst>
                </a:gridCol>
              </a:tblGrid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 качества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Отрицательные качества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92942"/>
                  </a:ext>
                </a:extLst>
              </a:tr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Сажать цветы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Рвать цветы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429894"/>
                  </a:ext>
                </a:extLst>
              </a:tr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Строить очистительные сооружения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Выбрасывать мусор в лесу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0754"/>
                  </a:ext>
                </a:extLst>
              </a:tr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Разводить вымирающих животных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Убивать</a:t>
                      </a:r>
                      <a:r>
                        <a:rPr lang="ru-RU" baseline="0" dirty="0"/>
                        <a:t> животных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046912"/>
                  </a:ext>
                </a:extLst>
              </a:tr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Придумывать упаковочные материалы не из</a:t>
                      </a:r>
                      <a:r>
                        <a:rPr lang="ru-RU" baseline="0" dirty="0"/>
                        <a:t> вредных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Оставлять костер в лесу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28124"/>
                  </a:ext>
                </a:extLst>
              </a:tr>
              <a:tr h="1018761">
                <a:tc>
                  <a:txBody>
                    <a:bodyPr/>
                    <a:lstStyle/>
                    <a:p>
                      <a:r>
                        <a:rPr lang="ru-RU" dirty="0"/>
                        <a:t>Убирать мусор в лесу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Вырубать леса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91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76653"/>
            <a:ext cx="7640189" cy="5738447"/>
          </a:xfrm>
        </p:spPr>
        <p:txBody>
          <a:bodyPr>
            <a:normAutofit/>
          </a:bodyPr>
          <a:lstStyle/>
          <a:p>
            <a:r>
              <a:rPr lang="ru-RU" dirty="0"/>
              <a:t>Берегите Землю, берегите</a:t>
            </a:r>
            <a:br>
              <a:rPr lang="ru-RU" dirty="0"/>
            </a:br>
            <a:r>
              <a:rPr lang="ru-RU" dirty="0"/>
              <a:t>Жаворонка в небе голубом зените,</a:t>
            </a:r>
            <a:br>
              <a:rPr lang="ru-RU" dirty="0"/>
            </a:br>
            <a:r>
              <a:rPr lang="ru-RU" dirty="0"/>
              <a:t>Бабочку на листьях повилики,</a:t>
            </a:r>
            <a:br>
              <a:rPr lang="ru-RU" dirty="0"/>
            </a:br>
            <a:r>
              <a:rPr lang="ru-RU" dirty="0"/>
              <a:t>На тропинке солнечные блики…</a:t>
            </a:r>
            <a:br>
              <a:rPr lang="ru-RU" dirty="0"/>
            </a:br>
            <a:r>
              <a:rPr lang="ru-RU" dirty="0"/>
              <a:t>Ястреба, парящего над полем,</a:t>
            </a:r>
            <a:br>
              <a:rPr lang="ru-RU" dirty="0"/>
            </a:br>
            <a:r>
              <a:rPr lang="ru-RU" dirty="0"/>
              <a:t>Ясный месяц над речным покоем,</a:t>
            </a:r>
            <a:br>
              <a:rPr lang="ru-RU" dirty="0"/>
            </a:br>
            <a:r>
              <a:rPr lang="ru-RU" dirty="0"/>
              <a:t>Ласточку, мелькающую в жите.</a:t>
            </a:r>
            <a:br>
              <a:rPr lang="ru-RU" dirty="0"/>
            </a:br>
            <a:r>
              <a:rPr lang="ru-RU" dirty="0"/>
              <a:t>Берегите Землю! Берегите!</a:t>
            </a:r>
          </a:p>
        </p:txBody>
      </p:sp>
    </p:spTree>
    <p:extLst>
      <p:ext uri="{BB962C8B-B14F-4D97-AF65-F5344CB8AC3E}">
        <p14:creationId xmlns:p14="http://schemas.microsoft.com/office/powerpoint/2010/main" val="233959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93435"/>
          </a:xfrm>
        </p:spPr>
        <p:txBody>
          <a:bodyPr/>
          <a:lstStyle/>
          <a:p>
            <a:r>
              <a:rPr lang="ru-RU" dirty="0"/>
              <a:t>Пора бы человечеству понять,</a:t>
            </a:r>
            <a:br>
              <a:rPr lang="ru-RU" dirty="0"/>
            </a:br>
            <a:r>
              <a:rPr lang="ru-RU" dirty="0"/>
              <a:t>Богатство у природы отбирая,</a:t>
            </a:r>
            <a:br>
              <a:rPr lang="ru-RU" dirty="0"/>
            </a:br>
            <a:r>
              <a:rPr lang="ru-RU" dirty="0"/>
              <a:t>Что Землю нужно тоже охранять</a:t>
            </a:r>
            <a:br>
              <a:rPr lang="ru-RU" dirty="0"/>
            </a:br>
            <a:r>
              <a:rPr lang="ru-RU" dirty="0"/>
              <a:t>Она как мы, такая же живая!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2" y="2836272"/>
            <a:ext cx="7149737" cy="40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2935356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080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87" y="1375397"/>
            <a:ext cx="8596668" cy="3880773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ff1"/>
              </a:rPr>
              <a:t>- Бондаренко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А.А. Окружающий мир.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3 класс. Рабочая программа и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endParaRPr lang="ru-RU" dirty="0">
              <a:solidFill>
                <a:srgbClr val="000000"/>
              </a:solidFill>
              <a:latin typeface="ff8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ff1"/>
              </a:rPr>
              <a:t>система уроков по учебнику Плешакова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А.А.</a:t>
            </a:r>
            <a:r>
              <a:rPr lang="ru-RU" dirty="0">
                <a:solidFill>
                  <a:srgbClr val="000000"/>
                </a:solidFill>
                <a:latin typeface="ff2"/>
              </a:rPr>
              <a:t>. </a:t>
            </a:r>
            <a:r>
              <a:rPr lang="ru-RU" dirty="0">
                <a:solidFill>
                  <a:srgbClr val="000000"/>
                </a:solidFill>
                <a:latin typeface="ff1"/>
              </a:rPr>
              <a:t>–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Волгоград</a:t>
            </a:r>
            <a:r>
              <a:rPr lang="ru-RU" dirty="0">
                <a:solidFill>
                  <a:srgbClr val="000000"/>
                </a:solidFill>
                <a:latin typeface="ff2"/>
              </a:rPr>
              <a:t>: </a:t>
            </a:r>
            <a:r>
              <a:rPr lang="ru-RU" dirty="0">
                <a:solidFill>
                  <a:srgbClr val="000000"/>
                </a:solidFill>
                <a:latin typeface="ff1"/>
              </a:rPr>
              <a:t>Учитель,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endParaRPr lang="ru-RU" dirty="0">
              <a:solidFill>
                <a:srgbClr val="000000"/>
              </a:solidFill>
              <a:latin typeface="ff1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ff2"/>
              </a:rPr>
              <a:t>201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3.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ff5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Плешаков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А.А., Румянцев</a:t>
            </a:r>
            <a:r>
              <a:rPr lang="ru-RU" dirty="0">
                <a:solidFill>
                  <a:srgbClr val="000000"/>
                </a:solidFill>
                <a:latin typeface="ff2"/>
              </a:rPr>
              <a:t>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А.А.</a:t>
            </a:r>
            <a:r>
              <a:rPr lang="ru-RU" dirty="0">
                <a:solidFill>
                  <a:srgbClr val="000000"/>
                </a:solidFill>
                <a:latin typeface="ff2"/>
              </a:rPr>
              <a:t>.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Великан на поляне, или Первые уроки </a:t>
            </a:r>
            <a:endParaRPr lang="ru-RU" dirty="0">
              <a:solidFill>
                <a:srgbClr val="000000"/>
              </a:solidFill>
              <a:latin typeface="ff8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0000"/>
                </a:solidFill>
                <a:latin typeface="ff1"/>
              </a:rPr>
              <a:t>экологической этики.</a:t>
            </a:r>
            <a:r>
              <a:rPr lang="ru-RU" dirty="0">
                <a:solidFill>
                  <a:srgbClr val="000000"/>
                </a:solidFill>
                <a:latin typeface="ff2"/>
              </a:rPr>
              <a:t>- 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М.</a:t>
            </a:r>
            <a:r>
              <a:rPr lang="ru-RU" dirty="0">
                <a:solidFill>
                  <a:srgbClr val="000000"/>
                </a:solidFill>
                <a:latin typeface="ff2"/>
              </a:rPr>
              <a:t>: </a:t>
            </a:r>
            <a:r>
              <a:rPr lang="ru-RU" dirty="0">
                <a:solidFill>
                  <a:srgbClr val="000000"/>
                </a:solidFill>
                <a:latin typeface="ff1"/>
              </a:rPr>
              <a:t>Просвещение,</a:t>
            </a:r>
            <a:r>
              <a:rPr lang="ru-RU" dirty="0">
                <a:solidFill>
                  <a:srgbClr val="000000"/>
                </a:solidFill>
                <a:latin typeface="ff2"/>
              </a:rPr>
              <a:t> 2010. </a:t>
            </a:r>
            <a:endParaRPr lang="ru-RU" dirty="0">
              <a:solidFill>
                <a:srgbClr val="000000"/>
              </a:solidFill>
              <a:latin typeface="ff1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/>
              </a:rPr>
              <a:t>-  Цветкова И.В. «Экологический светофор». Методическое пособие по воспитанию экологической культуры детей младшего школьного возраста. Москва-1999. Издательский дом «Ноосфера»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14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Кроссворд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58576"/>
              </p:ext>
            </p:extLst>
          </p:nvPr>
        </p:nvGraphicFramePr>
        <p:xfrm>
          <a:off x="1480931" y="1401416"/>
          <a:ext cx="7076657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833929">
                  <a:extLst>
                    <a:ext uri="{9D8B030D-6E8A-4147-A177-3AD203B41FA5}">
                      <a16:colId xmlns:a16="http://schemas.microsoft.com/office/drawing/2014/main" val="2270299985"/>
                    </a:ext>
                  </a:extLst>
                </a:gridCol>
                <a:gridCol w="830994">
                  <a:extLst>
                    <a:ext uri="{9D8B030D-6E8A-4147-A177-3AD203B41FA5}">
                      <a16:colId xmlns:a16="http://schemas.microsoft.com/office/drawing/2014/main" val="2210595001"/>
                    </a:ext>
                  </a:extLst>
                </a:gridCol>
                <a:gridCol w="833929">
                  <a:extLst>
                    <a:ext uri="{9D8B030D-6E8A-4147-A177-3AD203B41FA5}">
                      <a16:colId xmlns:a16="http://schemas.microsoft.com/office/drawing/2014/main" val="4245593783"/>
                    </a:ext>
                  </a:extLst>
                </a:gridCol>
                <a:gridCol w="830994">
                  <a:extLst>
                    <a:ext uri="{9D8B030D-6E8A-4147-A177-3AD203B41FA5}">
                      <a16:colId xmlns:a16="http://schemas.microsoft.com/office/drawing/2014/main" val="2956058061"/>
                    </a:ext>
                  </a:extLst>
                </a:gridCol>
                <a:gridCol w="833929">
                  <a:extLst>
                    <a:ext uri="{9D8B030D-6E8A-4147-A177-3AD203B41FA5}">
                      <a16:colId xmlns:a16="http://schemas.microsoft.com/office/drawing/2014/main" val="847286990"/>
                    </a:ext>
                  </a:extLst>
                </a:gridCol>
                <a:gridCol w="1027732">
                  <a:extLst>
                    <a:ext uri="{9D8B030D-6E8A-4147-A177-3AD203B41FA5}">
                      <a16:colId xmlns:a16="http://schemas.microsoft.com/office/drawing/2014/main" val="2451327443"/>
                    </a:ext>
                  </a:extLst>
                </a:gridCol>
                <a:gridCol w="1051221">
                  <a:extLst>
                    <a:ext uri="{9D8B030D-6E8A-4147-A177-3AD203B41FA5}">
                      <a16:colId xmlns:a16="http://schemas.microsoft.com/office/drawing/2014/main" val="1602664995"/>
                    </a:ext>
                  </a:extLst>
                </a:gridCol>
                <a:gridCol w="833929">
                  <a:extLst>
                    <a:ext uri="{9D8B030D-6E8A-4147-A177-3AD203B41FA5}">
                      <a16:colId xmlns:a16="http://schemas.microsoft.com/office/drawing/2014/main" val="33149022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93589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4233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456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098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738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6209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91264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80932" y="2812774"/>
            <a:ext cx="8448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</a:p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4843" y="1470991"/>
            <a:ext cx="596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река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9670" y="2104888"/>
            <a:ext cx="526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мороз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4557" y="2932043"/>
            <a:ext cx="566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лодка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9322" y="2104888"/>
            <a:ext cx="576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дождь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3783" y="2932043"/>
            <a:ext cx="526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гром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8123" y="1470991"/>
            <a:ext cx="546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улитка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670" y="1470991"/>
            <a:ext cx="566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маяк</a:t>
            </a:r>
          </a:p>
        </p:txBody>
      </p:sp>
    </p:spTree>
    <p:extLst>
      <p:ext uri="{BB962C8B-B14F-4D97-AF65-F5344CB8AC3E}">
        <p14:creationId xmlns:p14="http://schemas.microsoft.com/office/powerpoint/2010/main" val="3830550932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995" y="2160589"/>
            <a:ext cx="8596668" cy="1320800"/>
          </a:xfrm>
        </p:spPr>
        <p:txBody>
          <a:bodyPr/>
          <a:lstStyle/>
          <a:p>
            <a:r>
              <a:rPr lang="ru-RU" dirty="0"/>
              <a:t>Тема урока: «Что такое экология?»</a:t>
            </a:r>
          </a:p>
        </p:txBody>
      </p:sp>
    </p:spTree>
    <p:extLst>
      <p:ext uri="{BB962C8B-B14F-4D97-AF65-F5344CB8AC3E}">
        <p14:creationId xmlns:p14="http://schemas.microsoft.com/office/powerpoint/2010/main" val="17194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2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60165"/>
          </a:xfrm>
        </p:spPr>
        <p:txBody>
          <a:bodyPr>
            <a:normAutofit/>
          </a:bodyPr>
          <a:lstStyle/>
          <a:p>
            <a:r>
              <a:rPr lang="ru-RU" dirty="0"/>
              <a:t>							</a:t>
            </a:r>
            <a:br>
              <a:rPr lang="ru-RU" u="sng" dirty="0"/>
            </a:br>
            <a:br>
              <a:rPr lang="ru-RU" u="sng" dirty="0"/>
            </a:br>
            <a:br>
              <a:rPr lang="ru-RU" u="sng" dirty="0"/>
            </a:br>
            <a:r>
              <a:rPr lang="ru-RU" dirty="0"/>
              <a:t>				</a:t>
            </a:r>
            <a:endParaRPr lang="ru-RU" u="sng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04860" y="1192696"/>
            <a:ext cx="2116836" cy="130085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8043" y="1192696"/>
            <a:ext cx="1490870" cy="1282147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971801" y="238539"/>
            <a:ext cx="3389242" cy="15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87814" y="712988"/>
            <a:ext cx="27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Экология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30914" y="2416866"/>
            <a:ext cx="4721087" cy="2256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73204" y="3235738"/>
            <a:ext cx="419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/>
              <a:t>«Логос» - наука</a:t>
            </a:r>
            <a:endParaRPr lang="ru-RU" sz="4000" dirty="0"/>
          </a:p>
        </p:txBody>
      </p:sp>
      <p:sp>
        <p:nvSpPr>
          <p:cNvPr id="13" name="Овал 12"/>
          <p:cNvSpPr/>
          <p:nvPr/>
        </p:nvSpPr>
        <p:spPr>
          <a:xfrm>
            <a:off x="552413" y="2576862"/>
            <a:ext cx="4442792" cy="2007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32728" y="3344517"/>
            <a:ext cx="404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/>
              <a:t>«</a:t>
            </a:r>
            <a:r>
              <a:rPr lang="ru-RU" sz="4000" u="sng" dirty="0" err="1"/>
              <a:t>Экос</a:t>
            </a:r>
            <a:r>
              <a:rPr lang="ru-RU" sz="4000" u="sng" dirty="0"/>
              <a:t>» - дом</a:t>
            </a:r>
            <a:r>
              <a:rPr lang="ru-RU" sz="4000" dirty="0"/>
              <a:t>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361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Экология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/>
              <a:t>это сложная наука, которая использует знания из многих других наук – географии, биологии, климатологии.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423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Экология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4546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/>
              <a:t>это наука о том, как сохранить нашу планету.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31" y="2915690"/>
            <a:ext cx="6465389" cy="39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9209" y="3225247"/>
            <a:ext cx="2097156" cy="92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71091" y="1680935"/>
            <a:ext cx="1938131" cy="884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84984" y="3187937"/>
            <a:ext cx="2221395" cy="962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6306379" y="1630017"/>
            <a:ext cx="1982857" cy="884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64998" y="3187121"/>
            <a:ext cx="2017644" cy="962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750286" y="1630017"/>
            <a:ext cx="2136913" cy="884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65315" y="2386615"/>
            <a:ext cx="1550504" cy="92930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909932" y="2514599"/>
            <a:ext cx="1550504" cy="92930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597351" y="2493459"/>
            <a:ext cx="1550504" cy="92930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22614" y="2486637"/>
            <a:ext cx="1341783" cy="90816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24991" y="2385391"/>
            <a:ext cx="1341783" cy="90816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9996283" y="2423925"/>
            <a:ext cx="1341783" cy="90816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83110" y="429544"/>
            <a:ext cx="601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Экологические связи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7207" y="1791399"/>
            <a:ext cx="161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живое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479" y="3332093"/>
            <a:ext cx="189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неживое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6379" y="1712611"/>
            <a:ext cx="225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животные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1465" y="3320856"/>
            <a:ext cx="201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растения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23614" y="1707735"/>
            <a:ext cx="188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человек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8361" y="3314583"/>
            <a:ext cx="18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природа</a:t>
            </a:r>
          </a:p>
        </p:txBody>
      </p:sp>
    </p:spTree>
    <p:extLst>
      <p:ext uri="{BB962C8B-B14F-4D97-AF65-F5344CB8AC3E}">
        <p14:creationId xmlns:p14="http://schemas.microsoft.com/office/powerpoint/2010/main" val="27521918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219</Words>
  <Application>Microsoft Office PowerPoint</Application>
  <PresentationFormat>Широкоэкранный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ff1</vt:lpstr>
      <vt:lpstr>ff2</vt:lpstr>
      <vt:lpstr>ff5</vt:lpstr>
      <vt:lpstr>ff8</vt:lpstr>
      <vt:lpstr>inherit</vt:lpstr>
      <vt:lpstr>Roboto</vt:lpstr>
      <vt:lpstr>Times New Roman</vt:lpstr>
      <vt:lpstr>Trebuchet MS</vt:lpstr>
      <vt:lpstr>Wingdings 3</vt:lpstr>
      <vt:lpstr>Аспект</vt:lpstr>
      <vt:lpstr>«Счастье -Это быть с природой, видеть ее и говорить с ней» </vt:lpstr>
      <vt:lpstr>Берегите Землю, берегите Жаворонка в небе голубом зените, Бабочку на листьях повилики, На тропинке солнечные блики… Ястреба, парящего над полем, Ясный месяц над речным покоем, Ласточку, мелькающую в жите. Берегите Землю! Берегите!</vt:lpstr>
      <vt:lpstr>Кроссворд</vt:lpstr>
      <vt:lpstr>Тема урока: «Что такое экология?»</vt:lpstr>
      <vt:lpstr>Презентация PowerPoint</vt:lpstr>
      <vt:lpstr>              </vt:lpstr>
      <vt:lpstr>Экология - </vt:lpstr>
      <vt:lpstr>Экология -</vt:lpstr>
      <vt:lpstr>Презентация PowerPoint</vt:lpstr>
      <vt:lpstr>Презентация PowerPoint</vt:lpstr>
      <vt:lpstr>Презентация PowerPoint</vt:lpstr>
      <vt:lpstr>Загрязнение природы отходами</vt:lpstr>
      <vt:lpstr>Пожары </vt:lpstr>
      <vt:lpstr>Вырубка лесов</vt:lpstr>
      <vt:lpstr>Высыхание водоёмов</vt:lpstr>
      <vt:lpstr>Истребление цветов</vt:lpstr>
      <vt:lpstr>Загрязнение воздуха дымом и выхлопными газами</vt:lpstr>
      <vt:lpstr>Презентация PowerPoint</vt:lpstr>
      <vt:lpstr>Презентация PowerPoint</vt:lpstr>
      <vt:lpstr>Пора бы человечеству понять, Богатство у природы отбирая, Что Землю нужно тоже охранять Она как мы, такая же живая!</vt:lpstr>
      <vt:lpstr>Спасибо за внимание!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«Счастье -Это быть с природой, видеть ее и говорить с ней»</dc:title>
  <dc:creator>HP HP</dc:creator>
  <cp:lastModifiedBy>HP HP</cp:lastModifiedBy>
  <cp:revision>12</cp:revision>
  <dcterms:created xsi:type="dcterms:W3CDTF">2016-09-13T11:35:31Z</dcterms:created>
  <dcterms:modified xsi:type="dcterms:W3CDTF">2016-09-13T13:17:40Z</dcterms:modified>
</cp:coreProperties>
</file>